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7" r:id="rId2"/>
    <p:sldId id="257" r:id="rId3"/>
    <p:sldId id="276" r:id="rId4"/>
    <p:sldId id="263" r:id="rId5"/>
    <p:sldId id="274" r:id="rId6"/>
    <p:sldId id="275" r:id="rId7"/>
    <p:sldId id="285" r:id="rId8"/>
    <p:sldId id="291" r:id="rId9"/>
    <p:sldId id="292" r:id="rId10"/>
    <p:sldId id="277" r:id="rId11"/>
    <p:sldId id="294" r:id="rId12"/>
    <p:sldId id="286" r:id="rId13"/>
    <p:sldId id="264" r:id="rId14"/>
    <p:sldId id="265" r:id="rId15"/>
    <p:sldId id="267" r:id="rId16"/>
    <p:sldId id="268" r:id="rId17"/>
    <p:sldId id="278" r:id="rId18"/>
    <p:sldId id="279" r:id="rId19"/>
    <p:sldId id="282" r:id="rId20"/>
    <p:sldId id="280" r:id="rId21"/>
    <p:sldId id="281" r:id="rId22"/>
    <p:sldId id="283" r:id="rId23"/>
    <p:sldId id="271" r:id="rId24"/>
    <p:sldId id="284" r:id="rId25"/>
    <p:sldId id="295" r:id="rId26"/>
    <p:sldId id="272" r:id="rId27"/>
    <p:sldId id="273" r:id="rId28"/>
    <p:sldId id="289" r:id="rId29"/>
    <p:sldId id="288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16B85"/>
    <a:srgbClr val="C89EC4"/>
    <a:srgbClr val="EE7785"/>
    <a:srgbClr val="84B1ED"/>
    <a:srgbClr val="54B1ED"/>
    <a:srgbClr val="D6C5E7"/>
    <a:srgbClr val="FFF7E1"/>
    <a:srgbClr val="95E1D3"/>
    <a:srgbClr val="F0F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664" autoAdjust="0"/>
  </p:normalViewPr>
  <p:slideViewPr>
    <p:cSldViewPr snapToGrid="0">
      <p:cViewPr varScale="1">
        <p:scale>
          <a:sx n="62" d="100"/>
          <a:sy n="62" d="100"/>
        </p:scale>
        <p:origin x="8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19E34-9FCE-4CA3-97BE-55F5AFB9BAD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3414D1C-D5EE-4502-B356-5A6EAF2140F6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</a:t>
          </a:r>
        </a:p>
      </dgm:t>
    </dgm:pt>
    <dgm:pt modelId="{A11D0261-D0FE-48E3-887F-3C4A30264445}" type="parTrans" cxnId="{0C739FC3-4193-48A1-8325-395F9D411F0D}">
      <dgm:prSet/>
      <dgm:spPr/>
      <dgm:t>
        <a:bodyPr/>
        <a:lstStyle/>
        <a:p>
          <a:endParaRPr lang="zh-TW" altLang="en-US"/>
        </a:p>
      </dgm:t>
    </dgm:pt>
    <dgm:pt modelId="{4CF82D82-CBAC-45DD-A3A8-8A9F99D228A1}" type="sibTrans" cxnId="{0C739FC3-4193-48A1-8325-395F9D411F0D}">
      <dgm:prSet/>
      <dgm:spPr/>
      <dgm:t>
        <a:bodyPr/>
        <a:lstStyle/>
        <a:p>
          <a:endParaRPr lang="zh-TW" altLang="en-US"/>
        </a:p>
      </dgm:t>
    </dgm:pt>
    <dgm:pt modelId="{3983AE95-EE58-41C1-A1FD-4C589605939E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特價</a:t>
          </a:r>
        </a:p>
      </dgm:t>
    </dgm:pt>
    <dgm:pt modelId="{861FBF1D-DF9E-478D-8FEE-37D081D34194}" type="parTrans" cxnId="{C9415D3E-0823-447D-A77D-6618899DE0E0}">
      <dgm:prSet/>
      <dgm:spPr/>
      <dgm:t>
        <a:bodyPr/>
        <a:lstStyle/>
        <a:p>
          <a:endParaRPr lang="zh-TW" altLang="en-US"/>
        </a:p>
      </dgm:t>
    </dgm:pt>
    <dgm:pt modelId="{2CB03B75-9F40-4A97-B025-A0F689B32D59}" type="sibTrans" cxnId="{C9415D3E-0823-447D-A77D-6618899DE0E0}">
      <dgm:prSet/>
      <dgm:spPr/>
      <dgm:t>
        <a:bodyPr/>
        <a:lstStyle/>
        <a:p>
          <a:endParaRPr lang="zh-TW" altLang="en-US"/>
        </a:p>
      </dgm:t>
    </dgm:pt>
    <dgm:pt modelId="{1C1C7F32-FB69-48A7-B2D3-BBF279DF07D8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現金回饋</a:t>
          </a:r>
        </a:p>
      </dgm:t>
    </dgm:pt>
    <dgm:pt modelId="{CAA12E34-F59E-4517-BCFD-3872C41EF3CD}" type="parTrans" cxnId="{F39FE92C-1023-4547-B4DC-68379AAE6CB4}">
      <dgm:prSet/>
      <dgm:spPr/>
      <dgm:t>
        <a:bodyPr/>
        <a:lstStyle/>
        <a:p>
          <a:endParaRPr lang="zh-TW" altLang="en-US"/>
        </a:p>
      </dgm:t>
    </dgm:pt>
    <dgm:pt modelId="{9D308FEB-75FD-466C-995E-1AC9B08215FF}" type="sibTrans" cxnId="{F39FE92C-1023-4547-B4DC-68379AAE6CB4}">
      <dgm:prSet/>
      <dgm:spPr/>
      <dgm:t>
        <a:bodyPr/>
        <a:lstStyle/>
        <a:p>
          <a:endParaRPr lang="zh-TW" altLang="en-US"/>
        </a:p>
      </dgm:t>
    </dgm:pt>
    <dgm:pt modelId="{C28EA626-B0CF-4D47-895B-27A3E25C57DB}" type="pres">
      <dgm:prSet presAssocID="{D6F19E34-9FCE-4CA3-97BE-55F5AFB9BAD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3A4CD36-A7AD-4DEA-9E63-F9E84DA8656C}" type="pres">
      <dgm:prSet presAssocID="{E3414D1C-D5EE-4502-B356-5A6EAF2140F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80EF860-BD93-4DA5-A9AB-72184B5D42C0}" type="pres">
      <dgm:prSet presAssocID="{4CF82D82-CBAC-45DD-A3A8-8A9F99D228A1}" presName="sibTrans" presStyleCnt="0"/>
      <dgm:spPr/>
    </dgm:pt>
    <dgm:pt modelId="{3D8B6379-A7EE-4828-B282-C27BC4D94F4C}" type="pres">
      <dgm:prSet presAssocID="{3983AE95-EE58-41C1-A1FD-4C589605939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CCF20BC-EEB7-402F-9E34-3361CE8282D1}" type="pres">
      <dgm:prSet presAssocID="{2CB03B75-9F40-4A97-B025-A0F689B32D59}" presName="sibTrans" presStyleCnt="0"/>
      <dgm:spPr/>
    </dgm:pt>
    <dgm:pt modelId="{A91EA359-F5CF-4C98-AD62-FB97A6391F5C}" type="pres">
      <dgm:prSet presAssocID="{1C1C7F32-FB69-48A7-B2D3-BBF279DF07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39FE92C-1023-4547-B4DC-68379AAE6CB4}" srcId="{D6F19E34-9FCE-4CA3-97BE-55F5AFB9BADA}" destId="{1C1C7F32-FB69-48A7-B2D3-BBF279DF07D8}" srcOrd="2" destOrd="0" parTransId="{CAA12E34-F59E-4517-BCFD-3872C41EF3CD}" sibTransId="{9D308FEB-75FD-466C-995E-1AC9B08215FF}"/>
    <dgm:cxn modelId="{46E0B2D5-A9B5-4E9F-BA0B-E8EC565B1CA6}" type="presOf" srcId="{E3414D1C-D5EE-4502-B356-5A6EAF2140F6}" destId="{C3A4CD36-A7AD-4DEA-9E63-F9E84DA8656C}" srcOrd="0" destOrd="0" presId="urn:microsoft.com/office/officeart/2005/8/layout/default"/>
    <dgm:cxn modelId="{A8A08271-DC00-4364-99D2-E107D429A3BD}" type="presOf" srcId="{D6F19E34-9FCE-4CA3-97BE-55F5AFB9BADA}" destId="{C28EA626-B0CF-4D47-895B-27A3E25C57DB}" srcOrd="0" destOrd="0" presId="urn:microsoft.com/office/officeart/2005/8/layout/default"/>
    <dgm:cxn modelId="{47734403-F9FA-4712-85B6-78ED9F831555}" type="presOf" srcId="{1C1C7F32-FB69-48A7-B2D3-BBF279DF07D8}" destId="{A91EA359-F5CF-4C98-AD62-FB97A6391F5C}" srcOrd="0" destOrd="0" presId="urn:microsoft.com/office/officeart/2005/8/layout/default"/>
    <dgm:cxn modelId="{8A68A2C6-A09F-46D6-88BF-8957D1DF78A5}" type="presOf" srcId="{3983AE95-EE58-41C1-A1FD-4C589605939E}" destId="{3D8B6379-A7EE-4828-B282-C27BC4D94F4C}" srcOrd="0" destOrd="0" presId="urn:microsoft.com/office/officeart/2005/8/layout/default"/>
    <dgm:cxn modelId="{0C739FC3-4193-48A1-8325-395F9D411F0D}" srcId="{D6F19E34-9FCE-4CA3-97BE-55F5AFB9BADA}" destId="{E3414D1C-D5EE-4502-B356-5A6EAF2140F6}" srcOrd="0" destOrd="0" parTransId="{A11D0261-D0FE-48E3-887F-3C4A30264445}" sibTransId="{4CF82D82-CBAC-45DD-A3A8-8A9F99D228A1}"/>
    <dgm:cxn modelId="{C9415D3E-0823-447D-A77D-6618899DE0E0}" srcId="{D6F19E34-9FCE-4CA3-97BE-55F5AFB9BADA}" destId="{3983AE95-EE58-41C1-A1FD-4C589605939E}" srcOrd="1" destOrd="0" parTransId="{861FBF1D-DF9E-478D-8FEE-37D081D34194}" sibTransId="{2CB03B75-9F40-4A97-B025-A0F689B32D59}"/>
    <dgm:cxn modelId="{E703F4F3-75E7-459A-8596-BEA85958B44F}" type="presParOf" srcId="{C28EA626-B0CF-4D47-895B-27A3E25C57DB}" destId="{C3A4CD36-A7AD-4DEA-9E63-F9E84DA8656C}" srcOrd="0" destOrd="0" presId="urn:microsoft.com/office/officeart/2005/8/layout/default"/>
    <dgm:cxn modelId="{5E3A8023-C2BC-4099-9FF4-179130901FAC}" type="presParOf" srcId="{C28EA626-B0CF-4D47-895B-27A3E25C57DB}" destId="{580EF860-BD93-4DA5-A9AB-72184B5D42C0}" srcOrd="1" destOrd="0" presId="urn:microsoft.com/office/officeart/2005/8/layout/default"/>
    <dgm:cxn modelId="{4CB9BF23-1061-4C4D-BD3C-61D2233A715E}" type="presParOf" srcId="{C28EA626-B0CF-4D47-895B-27A3E25C57DB}" destId="{3D8B6379-A7EE-4828-B282-C27BC4D94F4C}" srcOrd="2" destOrd="0" presId="urn:microsoft.com/office/officeart/2005/8/layout/default"/>
    <dgm:cxn modelId="{9EDF8886-B480-4265-8C48-98B5099FFB34}" type="presParOf" srcId="{C28EA626-B0CF-4D47-895B-27A3E25C57DB}" destId="{7CCF20BC-EEB7-402F-9E34-3361CE8282D1}" srcOrd="3" destOrd="0" presId="urn:microsoft.com/office/officeart/2005/8/layout/default"/>
    <dgm:cxn modelId="{86B2D981-DB8C-4559-9026-FE635C8D2F1E}" type="presParOf" srcId="{C28EA626-B0CF-4D47-895B-27A3E25C57DB}" destId="{A91EA359-F5CF-4C98-AD62-FB97A6391F5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4CD36-A7AD-4DEA-9E63-F9E84DA8656C}">
      <dsp:nvSpPr>
        <dsp:cNvPr id="0" name=""/>
        <dsp:cNvSpPr/>
      </dsp:nvSpPr>
      <dsp:spPr>
        <a:xfrm>
          <a:off x="471449" y="316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</a:t>
          </a:r>
        </a:p>
      </dsp:txBody>
      <dsp:txXfrm>
        <a:off x="471449" y="316"/>
        <a:ext cx="1927714" cy="1156628"/>
      </dsp:txXfrm>
    </dsp:sp>
    <dsp:sp modelId="{3D8B6379-A7EE-4828-B282-C27BC4D94F4C}">
      <dsp:nvSpPr>
        <dsp:cNvPr id="0" name=""/>
        <dsp:cNvSpPr/>
      </dsp:nvSpPr>
      <dsp:spPr>
        <a:xfrm>
          <a:off x="2591935" y="316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特價</a:t>
          </a:r>
        </a:p>
      </dsp:txBody>
      <dsp:txXfrm>
        <a:off x="2591935" y="316"/>
        <a:ext cx="1927714" cy="1156628"/>
      </dsp:txXfrm>
    </dsp:sp>
    <dsp:sp modelId="{A91EA359-F5CF-4C98-AD62-FB97A6391F5C}">
      <dsp:nvSpPr>
        <dsp:cNvPr id="0" name=""/>
        <dsp:cNvSpPr/>
      </dsp:nvSpPr>
      <dsp:spPr>
        <a:xfrm>
          <a:off x="1531692" y="1349717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現金回饋</a:t>
          </a:r>
        </a:p>
      </dsp:txBody>
      <dsp:txXfrm>
        <a:off x="1531692" y="1349717"/>
        <a:ext cx="1927714" cy="1156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F947D-BF54-4794-9021-C85BDFF2696D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739F9-616D-478B-ADF8-9701F1E0FA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830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635EF-69A1-4C5D-A6EA-1618E2C3456F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1CD8-4313-41E9-BDB7-F9348E79C8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2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09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3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853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4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122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049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271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66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044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371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19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79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要釐清的是，省錢不代表犧牲生活品質。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82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12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285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889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22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TW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92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57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6873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41857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48514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058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626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73714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73140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27359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1221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1903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84412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F96BE6F-7F01-45FC-8357-51397B28282B}" type="datetimeFigureOut">
              <a:rPr lang="zh-TW" altLang="en-US" smtClean="0"/>
              <a:pPr/>
              <a:t>2019/6/18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4DC6CB9-BAF5-4F15-99BB-4C955CEE5D9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74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sz="6600" dirty="0"/>
              <a:t>Saving Money</a:t>
            </a:r>
            <a:endParaRPr lang="zh-TW" altLang="en-US" sz="6600" dirty="0"/>
          </a:p>
        </p:txBody>
      </p:sp>
      <p:sp>
        <p:nvSpPr>
          <p:cNvPr id="20" name="副標題 2">
            <a:extLst>
              <a:ext uri="{FF2B5EF4-FFF2-40B4-BE49-F238E27FC236}">
                <a16:creationId xmlns:a16="http://schemas.microsoft.com/office/drawing/2014/main" id="{CB941396-D4A9-4B92-B750-CC7B2045672C}"/>
              </a:ext>
            </a:extLst>
          </p:cNvPr>
          <p:cNvSpPr txBox="1">
            <a:spLocks/>
          </p:cNvSpPr>
          <p:nvPr/>
        </p:nvSpPr>
        <p:spPr>
          <a:xfrm>
            <a:off x="1524000" y="395240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資訊管理所 </a:t>
            </a:r>
            <a:r>
              <a:rPr lang="en-US" altLang="zh-TW" dirty="0"/>
              <a:t>&amp; </a:t>
            </a:r>
            <a:r>
              <a:rPr lang="zh-TW" altLang="en-US" dirty="0"/>
              <a:t>工資管所</a:t>
            </a:r>
            <a:endParaRPr lang="en-US" altLang="zh-TW" dirty="0"/>
          </a:p>
          <a:p>
            <a:r>
              <a:rPr lang="en-US" altLang="zh-TW" dirty="0"/>
              <a:t>R78051012 </a:t>
            </a:r>
            <a:r>
              <a:rPr lang="zh-TW" altLang="en-US" dirty="0"/>
              <a:t>蕭維慶</a:t>
            </a:r>
            <a:endParaRPr lang="en-US" altLang="zh-TW" dirty="0"/>
          </a:p>
          <a:p>
            <a:r>
              <a:rPr lang="en-US" altLang="zh-TW" dirty="0"/>
              <a:t>R76074080</a:t>
            </a:r>
            <a:r>
              <a:rPr lang="zh-TW" altLang="en-US" dirty="0"/>
              <a:t> 林彥廷</a:t>
            </a:r>
            <a:endParaRPr lang="en-US" altLang="zh-TW" dirty="0"/>
          </a:p>
          <a:p>
            <a:r>
              <a:rPr lang="en-US" altLang="zh-TW" dirty="0"/>
              <a:t>R36074082 </a:t>
            </a:r>
            <a:r>
              <a:rPr lang="zh-TW" altLang="en-US" dirty="0"/>
              <a:t>邱耘耀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13E1E2-D67E-46A2-94EB-C1397DFDB95E}"/>
              </a:ext>
            </a:extLst>
          </p:cNvPr>
          <p:cNvSpPr/>
          <p:nvPr/>
        </p:nvSpPr>
        <p:spPr>
          <a:xfrm>
            <a:off x="838200" y="3456425"/>
            <a:ext cx="10515600" cy="134937"/>
          </a:xfrm>
          <a:prstGeom prst="rect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53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817772" cy="4351338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舉凡</a:t>
            </a:r>
            <a:r>
              <a:rPr lang="zh-TW" altLang="en-US" sz="3200" dirty="0"/>
              <a:t>生活上的各種消費，只要好好利用信用卡的各項優惠方案</a:t>
            </a:r>
            <a:endParaRPr lang="en-US" altLang="zh-TW" sz="3200" dirty="0"/>
          </a:p>
          <a:p>
            <a:pPr marL="0" indent="0">
              <a:buNone/>
            </a:pPr>
            <a:endParaRPr lang="zh-TW" altLang="en-US" sz="3200" dirty="0"/>
          </a:p>
          <a:p>
            <a:r>
              <a:rPr lang="zh-TW" altLang="en-US" sz="3200" dirty="0"/>
              <a:t>就可以幫助我們在原來的消費模式下省下錢</a:t>
            </a:r>
          </a:p>
          <a:p>
            <a:endParaRPr lang="en-US" altLang="zh-TW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DCFC9F-BD5C-456A-AEB2-AA0490B8B2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D1BEA7C3-9C8D-4BD5-B1EE-16B89F9F67DC}"/>
              </a:ext>
            </a:extLst>
          </p:cNvPr>
          <p:cNvSpPr txBox="1">
            <a:spLocks/>
          </p:cNvSpPr>
          <p:nvPr/>
        </p:nvSpPr>
        <p:spPr>
          <a:xfrm>
            <a:off x="341586" y="400854"/>
            <a:ext cx="11508827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是的</a:t>
            </a:r>
            <a:r>
              <a:rPr lang="en-US" altLang="zh-TW" sz="5400" dirty="0"/>
              <a:t>!</a:t>
            </a:r>
            <a:r>
              <a:rPr lang="zh-TW" altLang="en-US" sz="5000" dirty="0" smtClean="0"/>
              <a:t>小</a:t>
            </a:r>
            <a:r>
              <a:rPr lang="zh-TW" altLang="en-US" sz="5000" dirty="0"/>
              <a:t>資族要靠刷卡省錢，請</a:t>
            </a:r>
            <a:r>
              <a:rPr lang="zh-TW" altLang="en-US" sz="5000" dirty="0" smtClean="0"/>
              <a:t>先詳閱公開說明書</a:t>
            </a:r>
            <a:r>
              <a:rPr lang="en-US" altLang="zh-TW" sz="5000" dirty="0" smtClean="0"/>
              <a:t>!</a:t>
            </a:r>
            <a:r>
              <a:rPr lang="en-US" altLang="zh-TW" sz="5000" dirty="0"/>
              <a:t> 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3A911-8633-4983-907B-9F4CC5C71DE9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09AD13-1A39-466B-B27D-688969F3F58B}"/>
              </a:ext>
            </a:extLst>
          </p:cNvPr>
          <p:cNvSpPr/>
          <p:nvPr/>
        </p:nvSpPr>
        <p:spPr>
          <a:xfrm flipV="1">
            <a:off x="838200" y="4971394"/>
            <a:ext cx="10515600" cy="60982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071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817772" cy="4351338"/>
          </a:xfrm>
        </p:spPr>
        <p:txBody>
          <a:bodyPr/>
          <a:lstStyle/>
          <a:p>
            <a:r>
              <a:rPr lang="zh-TW" altLang="en-US" dirty="0" smtClean="0"/>
              <a:t>各式各樣的優惠方案，令人目不暇給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如何幫助</a:t>
            </a:r>
            <a:r>
              <a:rPr lang="zh-TW" altLang="en-US" dirty="0"/>
              <a:t>我們在原來的消費模式下省下</a:t>
            </a:r>
            <a:r>
              <a:rPr lang="zh-TW" altLang="en-US" dirty="0" smtClean="0"/>
              <a:t>錢</a:t>
            </a:r>
            <a:r>
              <a:rPr lang="en-US" altLang="zh-TW" dirty="0" smtClean="0"/>
              <a:t>?</a:t>
            </a:r>
            <a:endParaRPr lang="zh-TW" altLang="en-US" dirty="0"/>
          </a:p>
          <a:p>
            <a:endParaRPr lang="en-US" altLang="zh-TW" dirty="0"/>
          </a:p>
          <a:p>
            <a:r>
              <a:rPr lang="zh-TW" altLang="en-US" dirty="0"/>
              <a:t>利用</a:t>
            </a:r>
            <a:r>
              <a:rPr lang="en-US" altLang="zh-TW" dirty="0"/>
              <a:t>data mining</a:t>
            </a:r>
            <a:r>
              <a:rPr lang="zh-TW" altLang="en-US" dirty="0"/>
              <a:t>、雲端運算、大數據 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/>
              <a:t> </a:t>
            </a:r>
            <a:r>
              <a:rPr lang="en-US" altLang="zh-TW" dirty="0"/>
              <a:t>Save Money App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DCFC9F-BD5C-456A-AEB2-AA0490B8B2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D1BEA7C3-9C8D-4BD5-B1EE-16B89F9F67DC}"/>
              </a:ext>
            </a:extLst>
          </p:cNvPr>
          <p:cNvSpPr txBox="1">
            <a:spLocks/>
          </p:cNvSpPr>
          <p:nvPr/>
        </p:nvSpPr>
        <p:spPr>
          <a:xfrm>
            <a:off x="341586" y="649333"/>
            <a:ext cx="11508827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 smtClean="0"/>
              <a:t>然而</a:t>
            </a:r>
            <a:r>
              <a:rPr lang="en-US" altLang="zh-TW" sz="5000" dirty="0" smtClean="0"/>
              <a:t>!</a:t>
            </a:r>
            <a:r>
              <a:rPr lang="zh-TW" altLang="en-US" sz="5000" dirty="0" smtClean="0"/>
              <a:t>但是</a:t>
            </a:r>
            <a:r>
              <a:rPr lang="en-US" altLang="zh-TW" sz="5000" dirty="0" smtClean="0"/>
              <a:t>!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3A911-8633-4983-907B-9F4CC5C71DE9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09AD13-1A39-466B-B27D-688969F3F58B}"/>
              </a:ext>
            </a:extLst>
          </p:cNvPr>
          <p:cNvSpPr/>
          <p:nvPr/>
        </p:nvSpPr>
        <p:spPr>
          <a:xfrm flipV="1">
            <a:off x="838200" y="4971394"/>
            <a:ext cx="10515600" cy="60982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05CAF0C-65CF-423E-B740-B1FCE67D438F}"/>
              </a:ext>
            </a:extLst>
          </p:cNvPr>
          <p:cNvSpPr/>
          <p:nvPr/>
        </p:nvSpPr>
        <p:spPr>
          <a:xfrm>
            <a:off x="3465732" y="5546737"/>
            <a:ext cx="1072054" cy="531018"/>
          </a:xfrm>
          <a:prstGeom prst="rightArrow">
            <a:avLst/>
          </a:prstGeom>
          <a:solidFill>
            <a:srgbClr val="EE7785"/>
          </a:solidFill>
          <a:ln>
            <a:solidFill>
              <a:srgbClr val="EE77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DF0B22-F14B-4F74-B0D3-9AD60908C110}"/>
              </a:ext>
            </a:extLst>
          </p:cNvPr>
          <p:cNvSpPr/>
          <p:nvPr/>
        </p:nvSpPr>
        <p:spPr>
          <a:xfrm>
            <a:off x="4956886" y="5285336"/>
            <a:ext cx="6115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CREDIT</a:t>
            </a:r>
            <a:r>
              <a:rPr lang="zh-TW" altLang="en-US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TW" sz="5400" b="1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COUPON</a:t>
            </a:r>
            <a:endParaRPr lang="zh-TW" altLang="en-US" sz="5400" b="1" dirty="0">
              <a:ln w="6600">
                <a:solidFill>
                  <a:srgbClr val="F16B85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EE7785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769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56593" y="226387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雲端運算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</a:t>
            </a:r>
            <a:r>
              <a:rPr lang="zh-TW" altLang="en-US" sz="4400" dirty="0" smtClean="0">
                <a:sym typeface="Wingdings" panose="05000000000000000000" pitchFamily="2" charset="2"/>
              </a:rPr>
              <a:t> 產品效能更快速</a:t>
            </a:r>
            <a:r>
              <a:rPr lang="en-US" altLang="zh-TW" sz="4400" dirty="0" smtClean="0">
                <a:sym typeface="Wingdings" panose="05000000000000000000" pitchFamily="2" charset="2"/>
              </a:rPr>
              <a:t>!</a:t>
            </a:r>
          </a:p>
          <a:p>
            <a:r>
              <a:rPr lang="zh-TW" altLang="en-US" sz="4400" dirty="0" smtClean="0"/>
              <a:t>雲端儲存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 </a:t>
            </a:r>
            <a:r>
              <a:rPr lang="zh-TW" altLang="en-US" sz="4400" dirty="0" smtClean="0">
                <a:sym typeface="Wingdings" panose="05000000000000000000" pitchFamily="2" charset="2"/>
              </a:rPr>
              <a:t>個人</a:t>
            </a:r>
            <a:r>
              <a:rPr lang="zh-TW" altLang="en-US" sz="4400" dirty="0" smtClean="0">
                <a:sym typeface="Wingdings" panose="05000000000000000000" pitchFamily="2" charset="2"/>
              </a:rPr>
              <a:t>資訊不丟失</a:t>
            </a:r>
            <a:r>
              <a:rPr lang="en-US" altLang="zh-TW" sz="4400" dirty="0" smtClean="0">
                <a:sym typeface="Wingdings" panose="05000000000000000000" pitchFamily="2" charset="2"/>
              </a:rPr>
              <a:t>!!</a:t>
            </a:r>
          </a:p>
          <a:p>
            <a:r>
              <a:rPr lang="zh-TW" altLang="en-US" sz="4400" dirty="0" smtClean="0"/>
              <a:t>個人推薦   </a:t>
            </a:r>
            <a:r>
              <a:rPr lang="en-US" altLang="zh-TW" sz="4400" dirty="0" smtClean="0">
                <a:sym typeface="Wingdings" panose="05000000000000000000" pitchFamily="2" charset="2"/>
              </a:rPr>
              <a:t>    </a:t>
            </a:r>
            <a:r>
              <a:rPr lang="zh-TW" altLang="en-US" sz="4400" dirty="0" smtClean="0">
                <a:sym typeface="Wingdings" panose="05000000000000000000" pitchFamily="2" charset="2"/>
              </a:rPr>
              <a:t>大量過濾</a:t>
            </a:r>
            <a:r>
              <a:rPr lang="en-US" altLang="zh-TW" sz="4400" dirty="0" smtClean="0">
                <a:sym typeface="Wingdings" panose="05000000000000000000" pitchFamily="2" charset="2"/>
              </a:rPr>
              <a:t>so easy!!!</a:t>
            </a:r>
            <a:endParaRPr lang="zh-TW" altLang="en-US" sz="4400" dirty="0"/>
          </a:p>
          <a:p>
            <a:endParaRPr lang="zh-TW" altLang="en-US" sz="4400" dirty="0"/>
          </a:p>
          <a:p>
            <a:endParaRPr lang="zh-TW" altLang="en-US" sz="4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85E829-2243-4ECD-BB04-EFF83807AB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8" name="標題 8">
            <a:extLst>
              <a:ext uri="{FF2B5EF4-FFF2-40B4-BE49-F238E27FC236}">
                <a16:creationId xmlns:a16="http://schemas.microsoft.com/office/drawing/2014/main" id="{ABBBC16F-0BB7-4511-93FF-6A1C7E1A5F99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5000" dirty="0"/>
              <a:t>APP</a:t>
            </a:r>
            <a:r>
              <a:rPr lang="zh-TW" altLang="en-US" sz="5000" dirty="0"/>
              <a:t>特色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4245F2-9240-40ED-B78C-6EB8740B4E56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系統架構</a:t>
            </a:r>
          </a:p>
        </p:txBody>
      </p:sp>
      <p:pic>
        <p:nvPicPr>
          <p:cNvPr id="1054" name="Picture 30" descr="ãé²ç«¯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4325949" y="1882867"/>
            <a:ext cx="25781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單箭頭接點 31"/>
          <p:cNvCxnSpPr>
            <a:cxnSpLocks/>
          </p:cNvCxnSpPr>
          <p:nvPr/>
        </p:nvCxnSpPr>
        <p:spPr>
          <a:xfrm flipH="1">
            <a:off x="3278946" y="3633907"/>
            <a:ext cx="1303564" cy="1150924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8541F3CF-A38B-48A2-8A5B-156D35C05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67" y="3473101"/>
            <a:ext cx="2755660" cy="275566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5CB5F71-C2B5-4594-B699-96A46EC84F43}"/>
              </a:ext>
            </a:extLst>
          </p:cNvPr>
          <p:cNvCxnSpPr>
            <a:cxnSpLocks/>
          </p:cNvCxnSpPr>
          <p:nvPr/>
        </p:nvCxnSpPr>
        <p:spPr>
          <a:xfrm>
            <a:off x="6904049" y="3633907"/>
            <a:ext cx="1283510" cy="1150924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0" t="47981" r="37995" b="32777"/>
          <a:stretch/>
        </p:blipFill>
        <p:spPr bwMode="auto">
          <a:xfrm>
            <a:off x="7576157" y="5205701"/>
            <a:ext cx="1007919" cy="11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49" r="64909"/>
          <a:stretch/>
        </p:blipFill>
        <p:spPr bwMode="auto">
          <a:xfrm>
            <a:off x="385936" y="4468091"/>
            <a:ext cx="1524133" cy="17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ãä½¿ç¨è åå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1" t="5348" r="43857" b="75244"/>
          <a:stretch/>
        </p:blipFill>
        <p:spPr bwMode="auto">
          <a:xfrm>
            <a:off x="1892816" y="4603028"/>
            <a:ext cx="779319" cy="12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26784" y="5540474"/>
            <a:ext cx="1745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45747" y="5795572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信用卡優惠網站</a:t>
            </a:r>
            <a:endParaRPr lang="zh-TW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直線單箭頭接點 15"/>
          <p:cNvCxnSpPr>
            <a:cxnSpLocks/>
          </p:cNvCxnSpPr>
          <p:nvPr/>
        </p:nvCxnSpPr>
        <p:spPr>
          <a:xfrm flipV="1">
            <a:off x="3397827" y="3836766"/>
            <a:ext cx="1405839" cy="1285953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</p:cNvCxnSpPr>
          <p:nvPr/>
        </p:nvCxnSpPr>
        <p:spPr>
          <a:xfrm flipH="1" flipV="1">
            <a:off x="6359070" y="3836767"/>
            <a:ext cx="1325139" cy="1119697"/>
          </a:xfrm>
          <a:prstGeom prst="straightConnector1">
            <a:avLst/>
          </a:prstGeom>
          <a:ln w="666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4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開發工具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6530012" y="2261077"/>
            <a:ext cx="4558401" cy="4041651"/>
            <a:chOff x="4478013" y="1785065"/>
            <a:chExt cx="3421947" cy="3806297"/>
          </a:xfrm>
        </p:grpSpPr>
        <p:sp>
          <p:nvSpPr>
            <p:cNvPr id="8" name="圓角矩形 7"/>
            <p:cNvSpPr/>
            <p:nvPr/>
          </p:nvSpPr>
          <p:spPr>
            <a:xfrm>
              <a:off x="4478013" y="1785065"/>
              <a:ext cx="3299677" cy="3806297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814759" y="2239197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雲端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890000" y="3312176"/>
              <a:ext cx="2647200" cy="175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- Python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selenium </a:t>
              </a:r>
              <a:r>
                <a:rPr lang="zh-TW" altLang="en-US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爬蟲套件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beautifulsoup4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238593" y="2261077"/>
            <a:ext cx="4395523" cy="4160744"/>
            <a:chOff x="838199" y="2076449"/>
            <a:chExt cx="3299677" cy="3918455"/>
          </a:xfrm>
        </p:grpSpPr>
        <p:sp>
          <p:nvSpPr>
            <p:cNvPr id="3" name="圓角矩形 2"/>
            <p:cNvSpPr/>
            <p:nvPr/>
          </p:nvSpPr>
          <p:spPr>
            <a:xfrm>
              <a:off x="838199" y="2076449"/>
              <a:ext cx="3299677" cy="3806297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029040" y="2530581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APP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39450" y="3087826"/>
              <a:ext cx="3183360" cy="290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AsyncTask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BottomNavigationView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CardView</a:t>
              </a: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/</a:t>
              </a: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RecyclerView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Okhttp3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org.json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78" y="2345976"/>
            <a:ext cx="1080000" cy="1080000"/>
          </a:xfrm>
          <a:prstGeom prst="rect">
            <a:avLst/>
          </a:prstGeom>
        </p:spPr>
      </p:pic>
      <p:pic>
        <p:nvPicPr>
          <p:cNvPr id="16" name="Picture 30" descr="ãé²ç«¯ãçåçæå°çµæ">
            <a:extLst>
              <a:ext uri="{FF2B5EF4-FFF2-40B4-BE49-F238E27FC236}">
                <a16:creationId xmlns:a16="http://schemas.microsoft.com/office/drawing/2014/main" id="{F0A9DFFE-95D7-4379-B1AC-9DC38C3D7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6887932" y="2492620"/>
            <a:ext cx="1259892" cy="115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3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137825" y="3430486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雲端伺服器將利用資料探勘技術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根據使用者興趣計算個人化優惠資訊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137825" y="287789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最新優惠資訊</a:t>
            </a:r>
            <a:r>
              <a:rPr lang="en-US" altLang="zh-TW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TOP10</a:t>
            </a:r>
            <a:endParaRPr lang="zh-TW" altLang="en-US" sz="3000" b="1" dirty="0">
              <a:solidFill>
                <a:srgbClr val="EE7785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35" y="711725"/>
            <a:ext cx="3148465" cy="55972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5AB9E14-6022-416D-BEA5-21869E0B66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6614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大數據分類信用卡優惠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提供給使用者選擇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即時更新各類優惠資訊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8" y="190500"/>
            <a:ext cx="4086225" cy="666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87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28824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雲端運算最新訊息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推播給使用者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最新優惠資訊消息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476250"/>
            <a:ext cx="3981450" cy="6381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04704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將有興趣的優惠資訊進行收藏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方便隨時查看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優惠資訊個人收藏</a:t>
            </a:r>
          </a:p>
        </p:txBody>
      </p:sp>
      <p:pic>
        <p:nvPicPr>
          <p:cNvPr id="3" name="favo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7F281A9-8409-4902-85E3-1BC56FA11E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5056" y="707280"/>
            <a:ext cx="3150968" cy="56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78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使用者的個人化頁面將可提供移機存儲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使用者個人資料雲端備份</a:t>
            </a:r>
          </a:p>
        </p:txBody>
      </p:sp>
      <p:pic>
        <p:nvPicPr>
          <p:cNvPr id="23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686EC00E-064E-4213-84A9-1E1F7E4C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4FDF267-D6B3-4495-A540-DD1D9BD98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979" y="4217125"/>
            <a:ext cx="1485900" cy="1752600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A5067473-1764-4300-904B-9F4E351B6B0F}"/>
              </a:ext>
            </a:extLst>
          </p:cNvPr>
          <p:cNvCxnSpPr>
            <a:stCxn id="3" idx="0"/>
            <a:endCxn id="23" idx="1"/>
          </p:cNvCxnSpPr>
          <p:nvPr/>
        </p:nvCxnSpPr>
        <p:spPr>
          <a:xfrm rot="5400000" flipH="1" flipV="1">
            <a:off x="8088832" y="2947080"/>
            <a:ext cx="1797143" cy="742949"/>
          </a:xfrm>
          <a:prstGeom prst="bentConnector2">
            <a:avLst/>
          </a:prstGeom>
          <a:ln w="6032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48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968554" y="-85882"/>
            <a:ext cx="2858049" cy="142136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79605" y="502835"/>
            <a:ext cx="2035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latin typeface="微軟正黑體" pitchFamily="34" charset="-120"/>
                <a:ea typeface="微軟正黑體" pitchFamily="34" charset="-120"/>
              </a:rPr>
              <a:t>報告大綱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968554" y="1838318"/>
            <a:ext cx="3756212" cy="648000"/>
            <a:chOff x="968554" y="1617946"/>
            <a:chExt cx="3756212" cy="648000"/>
          </a:xfrm>
        </p:grpSpPr>
        <p:sp>
          <p:nvSpPr>
            <p:cNvPr id="8" name="橢圓 7"/>
            <p:cNvSpPr>
              <a:spLocks noChangeAspect="1"/>
            </p:cNvSpPr>
            <p:nvPr/>
          </p:nvSpPr>
          <p:spPr>
            <a:xfrm>
              <a:off x="968554" y="1617946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１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661744" y="1663604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背景動機與目的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968554" y="3014842"/>
            <a:ext cx="3756212" cy="648000"/>
            <a:chOff x="968554" y="2794470"/>
            <a:chExt cx="3756212" cy="648000"/>
          </a:xfrm>
        </p:grpSpPr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968554" y="2794470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２</a:t>
              </a:r>
              <a:endPara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661744" y="284147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系統架構</a:t>
              </a: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968554" y="4188366"/>
            <a:ext cx="3759001" cy="648000"/>
            <a:chOff x="968554" y="3967994"/>
            <a:chExt cx="3759001" cy="648000"/>
          </a:xfrm>
        </p:grpSpPr>
        <p:sp>
          <p:nvSpPr>
            <p:cNvPr id="22" name="橢圓 21"/>
            <p:cNvSpPr>
              <a:spLocks noChangeAspect="1"/>
            </p:cNvSpPr>
            <p:nvPr/>
          </p:nvSpPr>
          <p:spPr>
            <a:xfrm>
              <a:off x="968554" y="3967994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3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664533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開發工具</a:t>
              </a: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968554" y="5361890"/>
            <a:ext cx="3756212" cy="648000"/>
            <a:chOff x="968554" y="5141518"/>
            <a:chExt cx="3756212" cy="648000"/>
          </a:xfrm>
        </p:grpSpPr>
        <p:sp>
          <p:nvSpPr>
            <p:cNvPr id="23" name="橢圓 22"/>
            <p:cNvSpPr>
              <a:spLocks noChangeAspect="1"/>
            </p:cNvSpPr>
            <p:nvPr/>
          </p:nvSpPr>
          <p:spPr>
            <a:xfrm>
              <a:off x="968554" y="5141518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4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661744" y="5188519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APP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功能介紹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767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定期攫取信用卡優惠網站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分析運算存進資料庫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爬蟲功能</a:t>
            </a:r>
          </a:p>
        </p:txBody>
      </p:sp>
      <p:pic>
        <p:nvPicPr>
          <p:cNvPr id="23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9EC126E5-5B42-4C1D-8E7C-843FF4E0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CE60636-8CDE-40C3-8DD5-0FECAE9C9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18" y="4115847"/>
            <a:ext cx="2119694" cy="2119694"/>
          </a:xfrm>
          <a:prstGeom prst="rect">
            <a:avLst/>
          </a:prstGeom>
        </p:spPr>
      </p:pic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F6A4FD80-5639-4A5A-8457-9A075FB3FD25}"/>
              </a:ext>
            </a:extLst>
          </p:cNvPr>
          <p:cNvCxnSpPr/>
          <p:nvPr/>
        </p:nvCxnSpPr>
        <p:spPr>
          <a:xfrm rot="5400000" flipH="1" flipV="1">
            <a:off x="8088832" y="2947080"/>
            <a:ext cx="1797143" cy="742949"/>
          </a:xfrm>
          <a:prstGeom prst="bentConnector2">
            <a:avLst/>
          </a:prstGeom>
          <a:ln w="6032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76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對伺服器進行請求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雲端運算系統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560A6CC-4736-4544-BBDC-0B974A47D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62" y="4044528"/>
            <a:ext cx="1851483" cy="1851483"/>
          </a:xfrm>
          <a:prstGeom prst="rect">
            <a:avLst/>
          </a:prstGeo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D6E7F6A5-8877-47D2-8E32-98BE1BF4E82A}"/>
              </a:ext>
            </a:extLst>
          </p:cNvPr>
          <p:cNvSpPr/>
          <p:nvPr/>
        </p:nvSpPr>
        <p:spPr>
          <a:xfrm rot="2356171">
            <a:off x="8877420" y="3082090"/>
            <a:ext cx="339300" cy="881850"/>
          </a:xfrm>
          <a:prstGeom prst="downArrow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A7452012-288B-4FA4-8106-1075AAEFD121}"/>
              </a:ext>
            </a:extLst>
          </p:cNvPr>
          <p:cNvSpPr/>
          <p:nvPr/>
        </p:nvSpPr>
        <p:spPr>
          <a:xfrm rot="13079904">
            <a:off x="9692990" y="3567216"/>
            <a:ext cx="339300" cy="881850"/>
          </a:xfrm>
          <a:prstGeom prst="downArrow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B09A70BF-761C-4885-A462-61B57F58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31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3970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250065" y="2119299"/>
            <a:ext cx="4188691" cy="4188691"/>
            <a:chOff x="2935049" y="4135469"/>
            <a:chExt cx="2340000" cy="2340000"/>
          </a:xfrm>
        </p:grpSpPr>
        <p:sp>
          <p:nvSpPr>
            <p:cNvPr id="10" name="橢圓 9"/>
            <p:cNvSpPr>
              <a:spLocks noChangeAspect="1"/>
            </p:cNvSpPr>
            <p:nvPr/>
          </p:nvSpPr>
          <p:spPr>
            <a:xfrm>
              <a:off x="2935049" y="4135469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049" y="4485988"/>
              <a:ext cx="1620000" cy="1620000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6902783" y="2119299"/>
            <a:ext cx="4188691" cy="4188691"/>
            <a:chOff x="6415809" y="4020401"/>
            <a:chExt cx="2340000" cy="2340000"/>
          </a:xfrm>
        </p:grpSpPr>
        <p:sp>
          <p:nvSpPr>
            <p:cNvPr id="13" name="橢圓 12"/>
            <p:cNvSpPr>
              <a:spLocks noChangeAspect="1"/>
            </p:cNvSpPr>
            <p:nvPr/>
          </p:nvSpPr>
          <p:spPr>
            <a:xfrm>
              <a:off x="6415809" y="4020401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809" y="4380618"/>
              <a:ext cx="1620000" cy="1620000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50FD827-4037-4BD0-A0BF-61B9802422FF}"/>
              </a:ext>
            </a:extLst>
          </p:cNvPr>
          <p:cNvSpPr/>
          <p:nvPr/>
        </p:nvSpPr>
        <p:spPr>
          <a:xfrm>
            <a:off x="717642" y="1971356"/>
            <a:ext cx="2937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TW" sz="5400" b="1" cap="none" spc="0" baseline="3000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14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4" name="Picture 2" descr="ç¸éåç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00" y="2093797"/>
            <a:ext cx="6614090" cy="412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9358655-CDAF-47B1-8C54-B250BACCCCF2}"/>
              </a:ext>
            </a:extLst>
          </p:cNvPr>
          <p:cNvSpPr/>
          <p:nvPr/>
        </p:nvSpPr>
        <p:spPr>
          <a:xfrm>
            <a:off x="707948" y="1971356"/>
            <a:ext cx="3124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TW" sz="5400" b="1" cap="none" spc="0" baseline="3000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nd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609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ãä¸­åä¿¡è¨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07" y="2339284"/>
            <a:ext cx="6404898" cy="21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07" y="886523"/>
            <a:ext cx="4343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29104F-ABE0-49DD-918B-98A28F94B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C9DD7B-B2A0-4926-BB73-95EA495F3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81" y="4523677"/>
            <a:ext cx="5786438" cy="12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05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1457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358655-CDAF-47B1-8C54-B250BACCCCF2}"/>
              </a:ext>
            </a:extLst>
          </p:cNvPr>
          <p:cNvSpPr/>
          <p:nvPr/>
        </p:nvSpPr>
        <p:spPr>
          <a:xfrm>
            <a:off x="5800758" y="828914"/>
            <a:ext cx="3018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altLang="zh-TW" sz="5400" b="1" cap="none" spc="0" baseline="3000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rd</a:t>
            </a:r>
            <a:r>
              <a:rPr lang="en-US" altLang="zh-TW" sz="5400" b="1" cap="none" spc="0" dirty="0" smtClean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30135"/>
            <a:ext cx="10515600" cy="4046827"/>
          </a:xfrm>
        </p:spPr>
        <p:txBody>
          <a:bodyPr/>
          <a:lstStyle/>
          <a:p>
            <a:r>
              <a:rPr lang="zh-TW" altLang="en-US" dirty="0" smtClean="0"/>
              <a:t>加深加廣資料探勘技術與深度學習技術的應用</a:t>
            </a:r>
            <a:endParaRPr lang="en-US" altLang="zh-TW" dirty="0" smtClean="0"/>
          </a:p>
          <a:p>
            <a:r>
              <a:rPr lang="zh-TW" altLang="en-US" dirty="0" smtClean="0"/>
              <a:t>從各大討論區運用</a:t>
            </a:r>
            <a:r>
              <a:rPr lang="en-US" altLang="zh-TW" dirty="0" smtClean="0"/>
              <a:t>DM</a:t>
            </a:r>
            <a:r>
              <a:rPr lang="zh-TW" altLang="en-US" dirty="0" smtClean="0"/>
              <a:t>技術</a:t>
            </a:r>
            <a:r>
              <a:rPr lang="zh-TW" altLang="en-US" dirty="0"/>
              <a:t>探索發現</a:t>
            </a:r>
            <a:r>
              <a:rPr lang="zh-TW" altLang="en-US" dirty="0" smtClean="0"/>
              <a:t>討論熱度高的信用卡</a:t>
            </a:r>
            <a:endParaRPr lang="en-US" altLang="zh-TW" dirty="0" smtClean="0"/>
          </a:p>
          <a:p>
            <a:r>
              <a:rPr lang="zh-TW" altLang="en-US" dirty="0" smtClean="0"/>
              <a:t>從用戶瀏覽紀錄挖掘潛在興趣，推薦合適優惠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60278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1457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778671" y="2888791"/>
            <a:ext cx="8267701" cy="2880000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008821" y="3118839"/>
            <a:ext cx="73438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8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S  M  </a:t>
            </a:r>
            <a:r>
              <a:rPr lang="en-US" altLang="zh-TW" sz="13800" b="1" dirty="0" err="1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M</a:t>
            </a:r>
            <a:endParaRPr lang="zh-TW" altLang="en-US" sz="138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3185" y="4408746"/>
            <a:ext cx="1155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ave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82777" y="4408746"/>
            <a:ext cx="1127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ore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83179" y="4408746"/>
            <a:ext cx="1568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oney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505108-3487-4D93-8BC1-624F23E58100}"/>
              </a:ext>
            </a:extLst>
          </p:cNvPr>
          <p:cNvSpPr/>
          <p:nvPr/>
        </p:nvSpPr>
        <p:spPr>
          <a:xfrm>
            <a:off x="686433" y="1957427"/>
            <a:ext cx="3427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Ultimate!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9392" y="3551595"/>
            <a:ext cx="11176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SM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1502151" y="3769238"/>
            <a:ext cx="979654" cy="5956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4264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小組分工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484078"/>
              </p:ext>
            </p:extLst>
          </p:nvPr>
        </p:nvGraphicFramePr>
        <p:xfrm>
          <a:off x="800100" y="2169945"/>
          <a:ext cx="10591800" cy="269624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1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0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負責項目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0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蕭維慶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雲端部分實作、爬蟲實作、資料庫部分實作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林彥廷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(APP)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最新優惠頁面、分類頁面、通知頁面、主畫面與其他頁面整合、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與資料庫連接實作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邱耘耀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(APP)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我的收藏頁面、撰寫美化完整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Demo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影片製作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9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FD0F53-3AF1-47AE-B6FC-7D185856DB97}"/>
              </a:ext>
            </a:extLst>
          </p:cNvPr>
          <p:cNvSpPr/>
          <p:nvPr/>
        </p:nvSpPr>
        <p:spPr>
          <a:xfrm>
            <a:off x="5116245" y="2967335"/>
            <a:ext cx="210666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6600" b="1" cap="none" spc="0" dirty="0">
                <a:ln w="1905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 Rounded MT Bold" panose="020F0704030504030204" pitchFamily="34" charset="0"/>
              </a:rPr>
              <a:t>Q&amp;A</a:t>
            </a:r>
            <a:endParaRPr lang="zh-TW" altLang="en-US" sz="6600" b="1" cap="none" spc="0" dirty="0">
              <a:ln w="1905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87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FD0F53-3AF1-47AE-B6FC-7D185856DB97}"/>
              </a:ext>
            </a:extLst>
          </p:cNvPr>
          <p:cNvSpPr/>
          <p:nvPr/>
        </p:nvSpPr>
        <p:spPr>
          <a:xfrm>
            <a:off x="1184623" y="2967335"/>
            <a:ext cx="9969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905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</a:rPr>
              <a:t>THANK YOU FOR LISTENING</a:t>
            </a:r>
            <a:endParaRPr lang="zh-TW" altLang="en-US" sz="5400" b="1" cap="none" spc="0" dirty="0">
              <a:ln w="1905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19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968554" y="-85882"/>
            <a:ext cx="2858049" cy="142136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79605" y="502835"/>
            <a:ext cx="2035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latin typeface="微軟正黑體" pitchFamily="34" charset="-120"/>
                <a:ea typeface="微軟正黑體" pitchFamily="34" charset="-120"/>
              </a:rPr>
              <a:t>報告大綱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968554" y="1838318"/>
            <a:ext cx="3711022" cy="648000"/>
            <a:chOff x="6580277" y="1617946"/>
            <a:chExt cx="3711022" cy="648000"/>
          </a:xfrm>
        </p:grpSpPr>
        <p:sp>
          <p:nvSpPr>
            <p:cNvPr id="24" name="橢圓 23"/>
            <p:cNvSpPr>
              <a:spLocks noChangeAspect="1"/>
            </p:cNvSpPr>
            <p:nvPr/>
          </p:nvSpPr>
          <p:spPr>
            <a:xfrm>
              <a:off x="6580277" y="1617946"/>
              <a:ext cx="648000" cy="648000"/>
            </a:xfrm>
            <a:prstGeom prst="ellipse">
              <a:avLst/>
            </a:prstGeom>
            <a:solidFill>
              <a:srgbClr val="EE7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5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228277" y="166988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DEMO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影片</a:t>
              </a: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968554" y="3014842"/>
            <a:ext cx="3711022" cy="648000"/>
            <a:chOff x="6580277" y="2794470"/>
            <a:chExt cx="3711022" cy="648000"/>
          </a:xfrm>
        </p:grpSpPr>
        <p:sp>
          <p:nvSpPr>
            <p:cNvPr id="25" name="橢圓 24"/>
            <p:cNvSpPr>
              <a:spLocks noChangeAspect="1"/>
            </p:cNvSpPr>
            <p:nvPr/>
          </p:nvSpPr>
          <p:spPr>
            <a:xfrm>
              <a:off x="6580277" y="2794470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6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7228277" y="285073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結論與未來展望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968554" y="4188366"/>
            <a:ext cx="3711022" cy="648000"/>
            <a:chOff x="6580277" y="3967994"/>
            <a:chExt cx="3711022" cy="648000"/>
          </a:xfrm>
        </p:grpSpPr>
        <p:sp>
          <p:nvSpPr>
            <p:cNvPr id="26" name="橢圓 25"/>
            <p:cNvSpPr>
              <a:spLocks noChangeAspect="1"/>
            </p:cNvSpPr>
            <p:nvPr/>
          </p:nvSpPr>
          <p:spPr>
            <a:xfrm>
              <a:off x="6580277" y="3967994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7</a:t>
              </a:r>
              <a:endPara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228277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小組分工</a:t>
              </a: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968554" y="5361890"/>
            <a:ext cx="3711022" cy="648000"/>
            <a:chOff x="6580277" y="5141518"/>
            <a:chExt cx="3711022" cy="648000"/>
          </a:xfrm>
        </p:grpSpPr>
        <p:sp>
          <p:nvSpPr>
            <p:cNvPr id="27" name="橢圓 26"/>
            <p:cNvSpPr>
              <a:spLocks noChangeAspect="1"/>
            </p:cNvSpPr>
            <p:nvPr/>
          </p:nvSpPr>
          <p:spPr>
            <a:xfrm>
              <a:off x="6580277" y="5141518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8</a:t>
              </a: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228277" y="519332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Q&amp;A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635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838200" y="64933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000" dirty="0"/>
              <a:t>背景動機與目的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38200" y="2122187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俗話說</a:t>
            </a:r>
            <a:r>
              <a:rPr lang="zh-TW" altLang="en-US" sz="5400" dirty="0"/>
              <a:t>：</a:t>
            </a:r>
            <a:endParaRPr lang="en-US" altLang="zh-TW" sz="5400" dirty="0"/>
          </a:p>
          <a:p>
            <a:endParaRPr lang="en-US" altLang="zh-TW" sz="5400" dirty="0"/>
          </a:p>
          <a:p>
            <a:pPr marL="0" indent="0">
              <a:buNone/>
            </a:pPr>
            <a:r>
              <a:rPr lang="en-US" altLang="zh-TW" sz="6600" dirty="0"/>
              <a:t>		</a:t>
            </a:r>
            <a:r>
              <a:rPr lang="zh-TW" altLang="en-US" sz="6000" dirty="0"/>
              <a:t>經濟不景氣，</a:t>
            </a:r>
            <a:endParaRPr lang="en-US" altLang="zh-TW" sz="6000" dirty="0"/>
          </a:p>
          <a:p>
            <a:pPr marL="0" indent="0">
              <a:buNone/>
            </a:pPr>
            <a:r>
              <a:rPr lang="en-US" altLang="zh-TW" sz="6000" dirty="0"/>
              <a:t>		</a:t>
            </a:r>
            <a:r>
              <a:rPr lang="zh-TW" altLang="en-US" sz="6000" dirty="0"/>
              <a:t>省錢不容易。</a:t>
            </a:r>
            <a:r>
              <a:rPr lang="en-US" altLang="zh-TW" sz="6000" dirty="0"/>
              <a:t> (</a:t>
            </a:r>
            <a:r>
              <a:rPr lang="zh-TW" altLang="en-US" sz="6000" dirty="0"/>
              <a:t>雙押</a:t>
            </a:r>
            <a:r>
              <a:rPr lang="en-US" altLang="zh-TW" sz="6000" dirty="0"/>
              <a:t>x1)</a:t>
            </a:r>
            <a:endParaRPr lang="zh-TW" altLang="en-US" sz="6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80F204-ACCF-4CE2-BC37-6619DACD00F8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4B33A-D78F-4D30-B14A-0F43257043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825740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36599" y="2129826"/>
            <a:ext cx="10515600" cy="684212"/>
          </a:xfrm>
        </p:spPr>
        <p:txBody>
          <a:bodyPr>
            <a:noAutofit/>
          </a:bodyPr>
          <a:lstStyle/>
          <a:p>
            <a:r>
              <a:rPr lang="zh-TW" altLang="en-US" dirty="0"/>
              <a:t>相信大部分人</a:t>
            </a:r>
            <a:br>
              <a:rPr lang="zh-TW" altLang="en-US" dirty="0"/>
            </a:br>
            <a:r>
              <a:rPr lang="zh-TW" altLang="en-US" dirty="0"/>
              <a:t>直覺都是</a:t>
            </a:r>
            <a:endParaRPr lang="en-US" altLang="zh-TW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4173966246"/>
              </p:ext>
            </p:extLst>
          </p:nvPr>
        </p:nvGraphicFramePr>
        <p:xfrm>
          <a:off x="3702050" y="2436810"/>
          <a:ext cx="4991100" cy="250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4956886" y="5285336"/>
            <a:ext cx="6295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J</a:t>
            </a:r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種比較實質性的省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597766-5447-44AC-B295-2ACD359D7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11271D62-9F67-4912-A28D-834B9B34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33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000" dirty="0"/>
              <a:t>背景動機與目的</a:t>
            </a:r>
            <a:r>
              <a:rPr lang="en-US" altLang="zh-TW" sz="5000" dirty="0"/>
              <a:t>-</a:t>
            </a:r>
            <a:r>
              <a:rPr lang="zh-TW" altLang="en-US" sz="5000" dirty="0"/>
              <a:t>省錢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BD0710-029D-4F9A-B1DA-997DBB558EA8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566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34406"/>
            <a:ext cx="10515600" cy="4351338"/>
          </a:xfrm>
        </p:spPr>
        <p:txBody>
          <a:bodyPr/>
          <a:lstStyle/>
          <a:p>
            <a:r>
              <a:rPr lang="zh-TW" altLang="en-US" dirty="0"/>
              <a:t>改變消費習慣，不代表要開始過著白開水配吐司的日子，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9" y="2826912"/>
            <a:ext cx="9687854" cy="1735563"/>
          </a:xfrm>
          <a:prstGeom prst="rect">
            <a:avLst/>
          </a:prstGeom>
        </p:spPr>
      </p:pic>
      <p:pic>
        <p:nvPicPr>
          <p:cNvPr id="6146" name="Picture 2" descr="ãåå¸ ç½éæ°´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723" y="434292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ãç½éæ°´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636" y="4163082"/>
            <a:ext cx="1568835" cy="216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CA7318-799D-4098-946C-382C98CDD5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0" name="標題 8">
            <a:extLst>
              <a:ext uri="{FF2B5EF4-FFF2-40B4-BE49-F238E27FC236}">
                <a16:creationId xmlns:a16="http://schemas.microsoft.com/office/drawing/2014/main" id="{BE16C698-00F7-4E65-A9A5-CBE951EF3D8A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/>
              <a:t>省錢不代表犧牲生活品質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708EAC-D5CF-44BE-B997-09DE7FB5FBAE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20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515600" cy="4351338"/>
          </a:xfrm>
        </p:spPr>
        <p:txBody>
          <a:bodyPr/>
          <a:lstStyle/>
          <a:p>
            <a:r>
              <a:rPr lang="zh-TW" altLang="en-US" sz="3800" dirty="0"/>
              <a:t>懂得省錢的人，除了減少不必要的開支外</a:t>
            </a:r>
            <a:endParaRPr lang="en-US" altLang="zh-TW" sz="3800" dirty="0"/>
          </a:p>
          <a:p>
            <a:endParaRPr lang="en-US" altLang="zh-TW" sz="3800" dirty="0"/>
          </a:p>
          <a:p>
            <a:r>
              <a:rPr lang="zh-TW" altLang="en-US" sz="3800" dirty="0" smtClean="0"/>
              <a:t>更應該善用</a:t>
            </a:r>
            <a:r>
              <a:rPr lang="zh-TW" altLang="en-US" sz="3800" u="sng" dirty="0" smtClean="0"/>
              <a:t>優惠</a:t>
            </a:r>
            <a:r>
              <a:rPr lang="zh-TW" altLang="en-US" sz="3800" dirty="0"/>
              <a:t>。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/>
              <a:t>省錢不代表犧牲生活品質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706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515600" cy="4351338"/>
          </a:xfrm>
        </p:spPr>
        <p:txBody>
          <a:bodyPr>
            <a:noAutofit/>
          </a:bodyPr>
          <a:lstStyle/>
          <a:p>
            <a:r>
              <a:rPr lang="zh-TW" altLang="en-US" sz="3200" dirty="0" smtClean="0"/>
              <a:t>刷卡返回</a:t>
            </a:r>
            <a:r>
              <a:rPr lang="zh-TW" altLang="en-US" sz="3200" dirty="0"/>
              <a:t>現金的</a:t>
            </a:r>
            <a:r>
              <a:rPr lang="zh-TW" altLang="en-US" sz="3200" dirty="0" smtClean="0"/>
              <a:t>優惠</a:t>
            </a:r>
            <a:endParaRPr lang="en-US" altLang="zh-TW" sz="3200" dirty="0" smtClean="0"/>
          </a:p>
          <a:p>
            <a:r>
              <a:rPr lang="zh-TW" altLang="en-US" sz="3200" dirty="0" smtClean="0"/>
              <a:t>看電影</a:t>
            </a:r>
            <a:r>
              <a:rPr lang="zh-TW" altLang="en-US" sz="3200" dirty="0"/>
              <a:t>或吃個西餐有個八折或五折的</a:t>
            </a:r>
            <a:r>
              <a:rPr lang="zh-TW" altLang="en-US" sz="3200" dirty="0" smtClean="0"/>
              <a:t>優惠</a:t>
            </a:r>
            <a:endParaRPr lang="en-US" altLang="zh-TW" sz="3200" dirty="0" smtClean="0"/>
          </a:p>
          <a:p>
            <a:r>
              <a:rPr lang="zh-TW" altLang="en-US" sz="3200" dirty="0" smtClean="0"/>
              <a:t>信用卡</a:t>
            </a:r>
            <a:r>
              <a:rPr lang="zh-TW" altLang="en-US" sz="3200" dirty="0"/>
              <a:t>積分還可兌換一些日常生活中的</a:t>
            </a:r>
            <a:r>
              <a:rPr lang="zh-TW" altLang="en-US" sz="3200" dirty="0" smtClean="0"/>
              <a:t>禮品</a:t>
            </a:r>
            <a:endParaRPr lang="en-US" altLang="zh-TW" sz="3200" dirty="0" smtClean="0"/>
          </a:p>
          <a:p>
            <a:r>
              <a:rPr lang="zh-TW" altLang="en-US" sz="3200" dirty="0" smtClean="0"/>
              <a:t>抽獎</a:t>
            </a:r>
            <a:r>
              <a:rPr lang="zh-TW" altLang="en-US" sz="3200" dirty="0"/>
              <a:t>活動。</a:t>
            </a:r>
            <a:r>
              <a:rPr lang="zh-TW" altLang="en-US" sz="4400" dirty="0"/>
              <a:t/>
            </a:r>
            <a:br>
              <a:rPr lang="zh-TW" altLang="en-US" sz="4400" dirty="0"/>
            </a:br>
            <a:r>
              <a:rPr lang="zh-TW" altLang="en-US" sz="4400" dirty="0"/>
              <a:t/>
            </a:r>
            <a:br>
              <a:rPr lang="zh-TW" altLang="en-US" sz="4400" dirty="0"/>
            </a:br>
            <a:endParaRPr lang="zh-TW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信用卡都有跟商家合作或促銷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ãçå±±pi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1965655"/>
            <a:ext cx="238125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é»å¡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0" y="3652013"/>
            <a:ext cx="27241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ä¿¡ç¨å¡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0" y="5205020"/>
            <a:ext cx="2649179" cy="217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826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dirty="0"/>
              <a:t>信用卡都有跟商家合作或促銷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ãä¿¡ç¨å¡ åºå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88" y="1825625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89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604</Words>
  <Application>Microsoft Office PowerPoint</Application>
  <PresentationFormat>寬螢幕</PresentationFormat>
  <Paragraphs>158</Paragraphs>
  <Slides>29</Slides>
  <Notes>19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Microsoft YaHei</vt:lpstr>
      <vt:lpstr>Microsoft YaHei UI</vt:lpstr>
      <vt:lpstr>微軟正黑體</vt:lpstr>
      <vt:lpstr>新細明體</vt:lpstr>
      <vt:lpstr>Arial</vt:lpstr>
      <vt:lpstr>Arial Rounded MT Bold</vt:lpstr>
      <vt:lpstr>Calibri</vt:lpstr>
      <vt:lpstr>Wingdings</vt:lpstr>
      <vt:lpstr>Office 佈景主題</vt:lpstr>
      <vt:lpstr>PowerPoint 簡報</vt:lpstr>
      <vt:lpstr>PowerPoint 簡報</vt:lpstr>
      <vt:lpstr>PowerPoint 簡報</vt:lpstr>
      <vt:lpstr>背景動機與目的</vt:lpstr>
      <vt:lpstr>背景動機與目的-省錢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cindy chen</dc:creator>
  <cp:lastModifiedBy>Linus Hsiao</cp:lastModifiedBy>
  <cp:revision>125</cp:revision>
  <dcterms:created xsi:type="dcterms:W3CDTF">2019-06-05T06:03:14Z</dcterms:created>
  <dcterms:modified xsi:type="dcterms:W3CDTF">2019-06-18T16:34:08Z</dcterms:modified>
</cp:coreProperties>
</file>